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9" r:id="rId10"/>
    <p:sldId id="271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6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677D-812D-48E8-88E8-D8C610E3B832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2CC0-15C6-4762-A506-8ECD4CDCA6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677D-812D-48E8-88E8-D8C610E3B832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2CC0-15C6-4762-A506-8ECD4CDCA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677D-812D-48E8-88E8-D8C610E3B832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2CC0-15C6-4762-A506-8ECD4CDCA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677D-812D-48E8-88E8-D8C610E3B832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2CC0-15C6-4762-A506-8ECD4CDCA6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677D-812D-48E8-88E8-D8C610E3B832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2CC0-15C6-4762-A506-8ECD4CDCA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677D-812D-48E8-88E8-D8C610E3B832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2CC0-15C6-4762-A506-8ECD4CDCA6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677D-812D-48E8-88E8-D8C610E3B832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2CC0-15C6-4762-A506-8ECD4CDCA6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677D-812D-48E8-88E8-D8C610E3B832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2CC0-15C6-4762-A506-8ECD4CDCA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677D-812D-48E8-88E8-D8C610E3B832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2CC0-15C6-4762-A506-8ECD4CDCA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677D-812D-48E8-88E8-D8C610E3B832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2CC0-15C6-4762-A506-8ECD4CDCA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677D-812D-48E8-88E8-D8C610E3B832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2CC0-15C6-4762-A506-8ECD4CDCA6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80677D-812D-48E8-88E8-D8C610E3B832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BB2CC0-15C6-4762-A506-8ECD4CDCA6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54439"/>
            <a:ext cx="4208512" cy="736104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Выполнила: Безуглова Ж.Р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0348" y="1124744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Проект «Волшебница- вода»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0" name="Picture 6" descr="C:\Users\Елена\Desktop\вод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5689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>
                <a:solidFill>
                  <a:schemeClr val="accent1">
                    <a:lumMod val="50000"/>
                  </a:schemeClr>
                </a:solidFill>
                <a:effectLst/>
              </a:rPr>
              <a:t>Фокусы с водой</a:t>
            </a: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endParaRPr lang="ru-RU" sz="4400" dirty="0"/>
          </a:p>
        </p:txBody>
      </p:sp>
      <p:pic>
        <p:nvPicPr>
          <p:cNvPr id="4" name="Объект 3" descr="SAM_2746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4392488" cy="3456384"/>
          </a:xfrm>
          <a:prstGeom prst="rect">
            <a:avLst/>
          </a:prstGeom>
        </p:spPr>
      </p:pic>
      <p:pic>
        <p:nvPicPr>
          <p:cNvPr id="5" name="Объект 3" descr="SAM_2747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996952"/>
            <a:ext cx="4536504" cy="37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4104456" cy="475252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248472" cy="47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26288" cy="86409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</a:rPr>
              <a:t>Игра «Где спряталась вода?»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63284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10265" cy="129408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</a:rPr>
              <a:t>Круговорот воды в природе</a:t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4888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7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613" y="2204864"/>
            <a:ext cx="84641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5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028880" cy="5760640"/>
          </a:xfrm>
        </p:spPr>
        <p:txBody>
          <a:bodyPr>
            <a:normAutofit fontScale="77500" lnSpcReduction="20000"/>
          </a:bodyPr>
          <a:lstStyle/>
          <a:p>
            <a:r>
              <a:rPr lang="ru-RU" sz="3500" b="1" dirty="0">
                <a:solidFill>
                  <a:schemeClr val="accent1">
                    <a:lumMod val="50000"/>
                  </a:schemeClr>
                </a:solidFill>
              </a:rPr>
              <a:t>Актуальность : </a:t>
            </a:r>
            <a:r>
              <a:rPr lang="ru-RU" sz="3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lang="ru-RU" sz="3500" dirty="0">
                <a:solidFill>
                  <a:schemeClr val="accent1">
                    <a:lumMod val="50000"/>
                  </a:schemeClr>
                </a:solidFill>
              </a:rPr>
              <a:t>посмотреть на глобус , мы увидим , что большую часть земной поверхности занимает вода. Без воды не может прожить человек . Вода- источник жизни всего живого на  земле. Последние годы ученые обращают внимание на экологическую проблему, связанную с водой. Загрязнены океаны, моря, реки. Гибнут их обитатели.</a:t>
            </a:r>
          </a:p>
          <a:p>
            <a:r>
              <a:rPr lang="ru-RU" sz="3500" dirty="0">
                <a:solidFill>
                  <a:schemeClr val="accent1">
                    <a:lumMod val="50000"/>
                  </a:schemeClr>
                </a:solidFill>
              </a:rPr>
              <a:t>Дети - наше будущее. Задача взрослых – научить детей бережно относиться к природным ресурсам Родины , а именно воде.</a:t>
            </a:r>
          </a:p>
          <a:p>
            <a:r>
              <a:rPr lang="ru-RU" sz="3500" dirty="0">
                <a:solidFill>
                  <a:schemeClr val="accent1">
                    <a:lumMod val="50000"/>
                  </a:schemeClr>
                </a:solidFill>
              </a:rPr>
              <a:t>Проект разработан в силу особой актуальности проблемы воспитания экологической культуры у дошкольников.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4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08712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51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  <a:cs typeface="Angsana New" pitchFamily="18" charset="-34"/>
              </a:rPr>
              <a:t>Цель</a:t>
            </a:r>
            <a:r>
              <a:rPr lang="ru-RU" sz="9600" b="1" dirty="0">
                <a:solidFill>
                  <a:schemeClr val="accent1">
                    <a:lumMod val="50000"/>
                  </a:schemeClr>
                </a:solidFill>
                <a:cs typeface="Angsana New" pitchFamily="18" charset="-34"/>
              </a:rPr>
              <a:t>:</a:t>
            </a:r>
            <a:endParaRPr lang="ru-RU" sz="9600" dirty="0">
              <a:solidFill>
                <a:schemeClr val="accent1">
                  <a:lumMod val="50000"/>
                </a:schemeClr>
              </a:solidFill>
              <a:cs typeface="Angsana New" pitchFamily="18" charset="-34"/>
            </a:endParaRPr>
          </a:p>
          <a:p>
            <a:r>
              <a:rPr lang="ru-RU" sz="9600" dirty="0">
                <a:solidFill>
                  <a:schemeClr val="accent1">
                    <a:lumMod val="50000"/>
                  </a:schemeClr>
                </a:solidFill>
                <a:cs typeface="Angsana New" pitchFamily="18" charset="-34"/>
              </a:rPr>
              <a:t>Обобщение и расширение знания и представления детей о неживой природе – о воде, как объекте неживой природы, ее значении для жизни человека, роли в окружающем мире.</a:t>
            </a:r>
          </a:p>
          <a:p>
            <a:pPr marL="45720" indent="0">
              <a:buNone/>
            </a:pPr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  <a:cs typeface="Angsana New" pitchFamily="18" charset="-34"/>
              </a:rPr>
              <a:t>  Задачи</a:t>
            </a:r>
            <a:r>
              <a:rPr lang="ru-RU" sz="9600" b="1" dirty="0">
                <a:solidFill>
                  <a:schemeClr val="accent1">
                    <a:lumMod val="50000"/>
                  </a:schemeClr>
                </a:solidFill>
                <a:cs typeface="Angsana New" pitchFamily="18" charset="-34"/>
              </a:rPr>
              <a:t>:  </a:t>
            </a:r>
            <a:r>
              <a:rPr lang="ru-RU" sz="9600" dirty="0">
                <a:solidFill>
                  <a:schemeClr val="accent1">
                    <a:lumMod val="50000"/>
                  </a:schemeClr>
                </a:solidFill>
                <a:cs typeface="Angsana New" pitchFamily="18" charset="-34"/>
              </a:rPr>
              <a:t> </a:t>
            </a:r>
            <a:r>
              <a:rPr lang="ru-RU" sz="9600" b="1" dirty="0">
                <a:solidFill>
                  <a:schemeClr val="accent1">
                    <a:lumMod val="50000"/>
                  </a:schemeClr>
                </a:solidFill>
                <a:cs typeface="Angsana New" pitchFamily="18" charset="-34"/>
              </a:rPr>
              <a:t>   </a:t>
            </a:r>
            <a:endParaRPr lang="ru-RU" sz="9600" dirty="0">
              <a:solidFill>
                <a:schemeClr val="accent1">
                  <a:lumMod val="50000"/>
                </a:schemeClr>
              </a:solidFill>
              <a:cs typeface="Angsana New" pitchFamily="18" charset="-34"/>
            </a:endParaRPr>
          </a:p>
          <a:p>
            <a:r>
              <a:rPr lang="ru-RU" sz="9600" b="1" dirty="0">
                <a:solidFill>
                  <a:schemeClr val="accent1">
                    <a:lumMod val="50000"/>
                  </a:schemeClr>
                </a:solidFill>
                <a:cs typeface="Angsana New" pitchFamily="18" charset="-34"/>
              </a:rPr>
              <a:t>- </a:t>
            </a:r>
            <a:r>
              <a:rPr lang="ru-RU" sz="9600" dirty="0">
                <a:solidFill>
                  <a:schemeClr val="accent1">
                    <a:lumMod val="50000"/>
                  </a:schemeClr>
                </a:solidFill>
                <a:cs typeface="Angsana New" pitchFamily="18" charset="-34"/>
              </a:rPr>
              <a:t>систематизировать знания детей о значении воды в жизни людей</a:t>
            </a:r>
          </a:p>
          <a:p>
            <a:r>
              <a:rPr lang="ru-RU" sz="9600" dirty="0">
                <a:solidFill>
                  <a:schemeClr val="accent1">
                    <a:lumMod val="50000"/>
                  </a:schemeClr>
                </a:solidFill>
                <a:cs typeface="Angsana New" pitchFamily="18" charset="-34"/>
              </a:rPr>
              <a:t>- умножить и расширить представления детей о воде  как 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cs typeface="Angsana New" pitchFamily="18" charset="-34"/>
              </a:rPr>
              <a:t>среде обитания </a:t>
            </a:r>
            <a:r>
              <a:rPr lang="ru-RU" sz="9600" dirty="0">
                <a:solidFill>
                  <a:schemeClr val="accent1">
                    <a:lumMod val="50000"/>
                  </a:schemeClr>
                </a:solidFill>
                <a:cs typeface="Angsana New" pitchFamily="18" charset="-34"/>
              </a:rPr>
              <a:t>для животных, птиц, растений</a:t>
            </a:r>
          </a:p>
          <a:p>
            <a:r>
              <a:rPr lang="ru-RU" sz="9600" dirty="0">
                <a:solidFill>
                  <a:schemeClr val="accent1">
                    <a:lumMod val="50000"/>
                  </a:schemeClr>
                </a:solidFill>
                <a:cs typeface="Angsana New" pitchFamily="18" charset="-34"/>
              </a:rPr>
              <a:t>- стимулировать у детей процессы познания и вовлекать их в совместную исследовательскую деятельность</a:t>
            </a:r>
          </a:p>
          <a:p>
            <a:r>
              <a:rPr lang="ru-RU" sz="9600" dirty="0">
                <a:solidFill>
                  <a:schemeClr val="accent1">
                    <a:lumMod val="50000"/>
                  </a:schemeClr>
                </a:solidFill>
                <a:cs typeface="Angsana New" pitchFamily="18" charset="-34"/>
              </a:rPr>
              <a:t>-познакомить детей со свойствами воды</a:t>
            </a:r>
          </a:p>
          <a:p>
            <a:r>
              <a:rPr lang="ru-RU" sz="9600" dirty="0">
                <a:solidFill>
                  <a:schemeClr val="accent1">
                    <a:lumMod val="50000"/>
                  </a:schemeClr>
                </a:solidFill>
                <a:cs typeface="Angsana New" pitchFamily="18" charset="-34"/>
              </a:rPr>
              <a:t>- развивать любознательность</a:t>
            </a:r>
          </a:p>
          <a:p>
            <a:r>
              <a:rPr lang="ru-RU" sz="9600" dirty="0">
                <a:solidFill>
                  <a:schemeClr val="accent1">
                    <a:lumMod val="50000"/>
                  </a:schemeClr>
                </a:solidFill>
                <a:cs typeface="Angsana New" pitchFamily="18" charset="-34"/>
              </a:rPr>
              <a:t>- воспитывать бережное отношение к природным ресурсам</a:t>
            </a:r>
          </a:p>
          <a:p>
            <a:r>
              <a:rPr lang="ru-RU" sz="9600" dirty="0">
                <a:solidFill>
                  <a:schemeClr val="accent1">
                    <a:lumMod val="50000"/>
                  </a:schemeClr>
                </a:solidFill>
                <a:cs typeface="Angsana New" pitchFamily="18" charset="-34"/>
              </a:rPr>
              <a:t>- повысить воспитательную компетенцию родителей в экологическом  образовании 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cs typeface="Angsana New" pitchFamily="18" charset="-34"/>
              </a:rPr>
              <a:t>дошкольников.</a:t>
            </a:r>
          </a:p>
          <a:p>
            <a:pPr marL="45720" indent="0">
              <a:buNone/>
            </a:pPr>
            <a:r>
              <a:rPr lang="ru-RU" sz="9600" dirty="0">
                <a:cs typeface="Angsana New" pitchFamily="18" charset="-34"/>
              </a:rPr>
              <a:t>                </a:t>
            </a:r>
          </a:p>
          <a:p>
            <a:endParaRPr lang="ru-RU" sz="7000" dirty="0"/>
          </a:p>
        </p:txBody>
      </p:sp>
    </p:spTree>
    <p:extLst>
      <p:ext uri="{BB962C8B-B14F-4D97-AF65-F5344CB8AC3E}">
        <p14:creationId xmlns:p14="http://schemas.microsoft.com/office/powerpoint/2010/main" val="18884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63367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Планируемый результат: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- у детей сформируются представления о воде  как источнике жизни на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земле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- дети приобретут экологический опыт поведения в природе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- у детей укрепится интерес к познавательно - исследовательской    деятельности, умение устанавливать причинно - следственные  связи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-умение разрабатывать алгоритм исследования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- повысится воспитательная компетентность родителей в экологическом образовании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дошкольников.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552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</a:rPr>
              <a:t>Опыты с водой: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</a:rPr>
              <a:t>Вода не имеет запаха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pic>
        <p:nvPicPr>
          <p:cNvPr id="4" name="Объект 3" descr="SAM_2714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76772"/>
            <a:ext cx="4536504" cy="3528392"/>
          </a:xfrm>
          <a:prstGeom prst="rect">
            <a:avLst/>
          </a:prstGeom>
        </p:spPr>
      </p:pic>
      <p:pic>
        <p:nvPicPr>
          <p:cNvPr id="6" name="Объект 3" descr="SAM_2716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68960"/>
            <a:ext cx="4408078" cy="35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/>
              </a:rPr>
              <a:t>Вода течет</a:t>
            </a: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endParaRPr lang="ru-RU" sz="4400" dirty="0"/>
          </a:p>
        </p:txBody>
      </p:sp>
      <p:pic>
        <p:nvPicPr>
          <p:cNvPr id="4" name="Объект 3" descr="SAM_2721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4176464" cy="3528392"/>
          </a:xfrm>
          <a:prstGeom prst="rect">
            <a:avLst/>
          </a:prstGeom>
        </p:spPr>
      </p:pic>
      <p:pic>
        <p:nvPicPr>
          <p:cNvPr id="5" name="Объект 3" descr="SAM_2718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708920"/>
            <a:ext cx="4752528" cy="400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>
                <a:solidFill>
                  <a:schemeClr val="accent1">
                    <a:lumMod val="50000"/>
                  </a:schemeClr>
                </a:solidFill>
                <a:effectLst/>
              </a:rPr>
              <a:t>Вода не имеет форму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40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 descr="SAM_2723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7252" y="1124744"/>
            <a:ext cx="4752528" cy="3528392"/>
          </a:xfrm>
          <a:prstGeom prst="rect">
            <a:avLst/>
          </a:prstGeom>
        </p:spPr>
      </p:pic>
      <p:pic>
        <p:nvPicPr>
          <p:cNvPr id="5" name="Объект 3" descr="SAM_2727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636912"/>
            <a:ext cx="4248472" cy="406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1143000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accent1">
                    <a:lumMod val="50000"/>
                  </a:schemeClr>
                </a:solidFill>
                <a:effectLst/>
              </a:rPr>
              <a:t>Состояние воды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 descr="SAM_2731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104456" cy="3096344"/>
          </a:xfrm>
          <a:prstGeom prst="rect">
            <a:avLst/>
          </a:prstGeom>
        </p:spPr>
      </p:pic>
      <p:pic>
        <p:nvPicPr>
          <p:cNvPr id="5" name="Объект 3" descr="SAM_2735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836712"/>
            <a:ext cx="4320480" cy="3168352"/>
          </a:xfrm>
          <a:prstGeom prst="rect">
            <a:avLst/>
          </a:prstGeom>
        </p:spPr>
      </p:pic>
      <p:pic>
        <p:nvPicPr>
          <p:cNvPr id="6" name="Объект 3" descr="SAM_2751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2059" y="3751337"/>
            <a:ext cx="417646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848872" cy="1008112"/>
          </a:xfrm>
        </p:spPr>
        <p:txBody>
          <a:bodyPr/>
          <a:lstStyle/>
          <a:p>
            <a:pPr algn="ctr"/>
            <a:r>
              <a:rPr lang="ru-RU" sz="4000" dirty="0">
                <a:effectLst/>
              </a:rPr>
              <a:t>Растворение веществ в воде</a:t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pic>
        <p:nvPicPr>
          <p:cNvPr id="4" name="Объект 3" descr="SAM_2737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7504" y="1052736"/>
            <a:ext cx="4320480" cy="3240360"/>
          </a:xfrm>
          <a:prstGeom prst="rect">
            <a:avLst/>
          </a:prstGeom>
        </p:spPr>
      </p:pic>
      <p:pic>
        <p:nvPicPr>
          <p:cNvPr id="5" name="Объект 3" descr="SAM_274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12976"/>
            <a:ext cx="4680520" cy="33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</TotalTime>
  <Words>92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Проект «Волшебница- вода» </vt:lpstr>
      <vt:lpstr>Презентация PowerPoint</vt:lpstr>
      <vt:lpstr>Презентация PowerPoint</vt:lpstr>
      <vt:lpstr>Презентация PowerPoint</vt:lpstr>
      <vt:lpstr>Опыты с водой: Вода не имеет запаха </vt:lpstr>
      <vt:lpstr>Вода течет </vt:lpstr>
      <vt:lpstr>Вода не имеет форму </vt:lpstr>
      <vt:lpstr>Состояние воды</vt:lpstr>
      <vt:lpstr>Растворение веществ в воде </vt:lpstr>
      <vt:lpstr>Фокусы с водой </vt:lpstr>
      <vt:lpstr>Презентация PowerPoint</vt:lpstr>
      <vt:lpstr>Игра «Где спряталась вода?» </vt:lpstr>
      <vt:lpstr>Круговорот воды в природе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«Волшебница- вода»</dc:title>
  <dc:creator>Елена</dc:creator>
  <cp:lastModifiedBy>Елена</cp:lastModifiedBy>
  <cp:revision>16</cp:revision>
  <dcterms:created xsi:type="dcterms:W3CDTF">2019-03-26T09:18:20Z</dcterms:created>
  <dcterms:modified xsi:type="dcterms:W3CDTF">2019-03-26T11:09:22Z</dcterms:modified>
</cp:coreProperties>
</file>